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7" r:id="rId3"/>
    <p:sldId id="288" r:id="rId4"/>
    <p:sldId id="290" r:id="rId5"/>
    <p:sldId id="257" r:id="rId6"/>
    <p:sldId id="276" r:id="rId7"/>
    <p:sldId id="277" r:id="rId8"/>
    <p:sldId id="279" r:id="rId9"/>
    <p:sldId id="283" r:id="rId10"/>
    <p:sldId id="280" r:id="rId11"/>
    <p:sldId id="281" r:id="rId12"/>
    <p:sldId id="282" r:id="rId13"/>
    <p:sldId id="286" r:id="rId14"/>
    <p:sldId id="285" r:id="rId15"/>
  </p:sldIdLst>
  <p:sldSz cx="12192000" cy="6858000"/>
  <p:notesSz cx="6858000" cy="9144000"/>
  <p:embeddedFontLst>
    <p:embeddedFont>
      <p:font typeface="Noto Sans" panose="020B0502040504020204" pitchFamily="34"/>
      <p:regular r:id="rId17"/>
      <p:bold r:id="rId18"/>
      <p:italic r:id="rId19"/>
      <p:boldItalic r:id="rId20"/>
    </p:embeddedFon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Noto Sans Symbols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L6YmxTWt5daaZjUEtE1igT+5/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04"/>
    <a:srgbClr val="FCF3DC"/>
    <a:srgbClr val="C2B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3741" autoAdjust="0"/>
  </p:normalViewPr>
  <p:slideViewPr>
    <p:cSldViewPr snapToGrid="0">
      <p:cViewPr varScale="1">
        <p:scale>
          <a:sx n="79" d="100"/>
          <a:sy n="79" d="100"/>
        </p:scale>
        <p:origin x="68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42788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4362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571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732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68649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591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7357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955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53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8542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9875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840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596880" y="2721600"/>
            <a:ext cx="10884277" cy="882000"/>
          </a:xfrm>
          <a:prstGeom prst="rect">
            <a:avLst/>
          </a:prstGeom>
          <a:noFill/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5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596880" y="3600001"/>
            <a:ext cx="10884277" cy="1317105"/>
          </a:xfrm>
          <a:prstGeom prst="rect">
            <a:avLst/>
          </a:prstGeom>
          <a:noFill/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FFFFFF"/>
              </a:buClr>
              <a:buSzPts val="3100"/>
              <a:buNone/>
              <a:defRPr sz="31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596882" y="1926000"/>
            <a:ext cx="5119229" cy="32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int_fe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232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4200000" y="259200"/>
            <a:ext cx="7473600" cy="373500"/>
          </a:xfrm>
          <a:effectLst/>
        </p:spPr>
        <p:txBody>
          <a:bodyPr>
            <a:normAutofit/>
          </a:bodyPr>
          <a:lstStyle>
            <a:lvl1pPr algn="r">
              <a:defRPr sz="1300" b="0" baseline="0">
                <a:solidFill>
                  <a:schemeClr val="tx1"/>
                </a:solidFill>
                <a:effectLst/>
                <a:latin typeface="Noto Sans"/>
                <a:cs typeface="Noto Sans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86080" y="3135586"/>
            <a:ext cx="11087336" cy="261882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3100">
                <a:solidFill>
                  <a:srgbClr val="000000"/>
                </a:solidFill>
                <a:latin typeface="Noto Sans"/>
                <a:cs typeface="Noto San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 texte du masque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86080" y="1814400"/>
            <a:ext cx="11087337" cy="1321185"/>
          </a:xfrm>
          <a:effectLst/>
        </p:spPr>
        <p:txBody>
          <a:bodyPr anchor="b" anchorCtr="0">
            <a:normAutofit/>
          </a:bodyPr>
          <a:lstStyle>
            <a:lvl1pPr marL="0" indent="0">
              <a:lnSpc>
                <a:spcPts val="4800"/>
              </a:lnSpc>
              <a:buNone/>
              <a:defRPr sz="4500" b="1">
                <a:solidFill>
                  <a:srgbClr val="8C7C6C"/>
                </a:solidFill>
                <a:effectLst/>
                <a:latin typeface="Noto Sans"/>
                <a:cs typeface="Noto Sans"/>
              </a:defRPr>
            </a:lvl1pPr>
          </a:lstStyle>
          <a:p>
            <a:pPr lvl="0"/>
            <a:r>
              <a:rPr lang="fr-FR"/>
              <a:t>Titre du slide</a:t>
            </a:r>
          </a:p>
        </p:txBody>
      </p:sp>
    </p:spTree>
    <p:extLst>
      <p:ext uri="{BB962C8B-B14F-4D97-AF65-F5344CB8AC3E}">
        <p14:creationId xmlns:p14="http://schemas.microsoft.com/office/powerpoint/2010/main" val="156375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4200000" y="259194"/>
            <a:ext cx="7473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586080" y="3135586"/>
            <a:ext cx="11087336" cy="261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2"/>
          </p:nvPr>
        </p:nvSpPr>
        <p:spPr>
          <a:xfrm>
            <a:off x="586080" y="1815954"/>
            <a:ext cx="11087337" cy="1319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6666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/>
          <p:nvPr/>
        </p:nvSpPr>
        <p:spPr>
          <a:xfrm>
            <a:off x="7761771" y="42575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>
  <p:cSld name="En-tête de sec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 descr="fond_int_fed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223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200000" y="259200"/>
            <a:ext cx="74736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586080" y="3135586"/>
            <a:ext cx="11087336" cy="261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000000"/>
              </a:buClr>
              <a:buSzPts val="3100"/>
              <a:buNone/>
              <a:defRPr sz="3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586080" y="1814400"/>
            <a:ext cx="11087337" cy="132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6666"/>
              </a:lnSpc>
              <a:spcBef>
                <a:spcPts val="900"/>
              </a:spcBef>
              <a:spcAft>
                <a:spcPts val="0"/>
              </a:spcAft>
              <a:buClr>
                <a:srgbClr val="8C7C6C"/>
              </a:buClr>
              <a:buSzPts val="4500"/>
              <a:buNone/>
              <a:defRPr sz="4500" b="1">
                <a:solidFill>
                  <a:srgbClr val="8C7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rgbClr val="8C7C6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1" i="0" u="none" strike="noStrike" cap="none">
                <a:solidFill>
                  <a:srgbClr val="8C7C6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D6E5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6A6BB05-7A7A-BBFA-4EA8-659E6FDA194A}"/>
              </a:ext>
            </a:extLst>
          </p:cNvPr>
          <p:cNvSpPr/>
          <p:nvPr/>
        </p:nvSpPr>
        <p:spPr>
          <a:xfrm>
            <a:off x="8609744" y="2188396"/>
            <a:ext cx="2506894" cy="3575406"/>
          </a:xfrm>
          <a:prstGeom prst="rect">
            <a:avLst/>
          </a:prstGeom>
          <a:solidFill>
            <a:srgbClr val="FCF3D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54980" y="2547000"/>
            <a:ext cx="7659555" cy="882000"/>
          </a:xfrm>
          <a:prstGeom prst="rect">
            <a:avLst/>
          </a:prstGeom>
          <a:noFill/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5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400" dirty="0">
                <a:latin typeface="Noto Sans Symbols" pitchFamily="2" charset="0"/>
                <a:ea typeface="Noto Sans Symbols" pitchFamily="2" charset="0"/>
                <a:cs typeface="Noto Sans Symbols"/>
                <a:sym typeface="Noto Sans Symbols"/>
              </a:rPr>
              <a:t>S’engager dans de nouveaux modèles d’aménagement</a:t>
            </a:r>
            <a:endParaRPr sz="4400" dirty="0">
              <a:latin typeface="Noto Sans Symbols" pitchFamily="2" charset="0"/>
              <a:ea typeface="Noto Sans Symbols" pitchFamily="2" charset="0"/>
              <a:cs typeface="Noto Sans Symbols"/>
              <a:sym typeface="Noto Sans Symbol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AE2921D-FF4E-AC8F-E8E6-D9689308F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906" y="2311084"/>
            <a:ext cx="2304570" cy="33300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6;p3">
            <a:extLst>
              <a:ext uri="{FF2B5EF4-FFF2-40B4-BE49-F238E27FC236}">
                <a16:creationId xmlns:a16="http://schemas.microsoft.com/office/drawing/2014/main" xmlns="" id="{76F45F99-0390-7917-38CE-971D81B9C023}"/>
              </a:ext>
            </a:extLst>
          </p:cNvPr>
          <p:cNvSpPr txBox="1"/>
          <p:nvPr/>
        </p:nvSpPr>
        <p:spPr>
          <a:xfrm>
            <a:off x="7582739" y="215508"/>
            <a:ext cx="432986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S’engager </a:t>
            </a:r>
            <a:r>
              <a:rPr lang="fr-FR" sz="1200" b="1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dans de </a:t>
            </a: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nouveaux modèles d’aménagement</a:t>
            </a:r>
            <a:endParaRPr sz="1200" b="0" i="0" u="none" strike="noStrike" cap="none" dirty="0">
              <a:solidFill>
                <a:srgbClr val="00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  <a:sym typeface="Arial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22386D72-41D5-2A5D-FB61-5648B182A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99" y="1173229"/>
            <a:ext cx="8454348" cy="451154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A983E98F-266E-250B-CC10-7F13C39D5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0712"/>
            <a:ext cx="2336800" cy="226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0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6;p3">
            <a:extLst>
              <a:ext uri="{FF2B5EF4-FFF2-40B4-BE49-F238E27FC236}">
                <a16:creationId xmlns:a16="http://schemas.microsoft.com/office/drawing/2014/main" xmlns="" id="{76F45F99-0390-7917-38CE-971D81B9C023}"/>
              </a:ext>
            </a:extLst>
          </p:cNvPr>
          <p:cNvSpPr txBox="1"/>
          <p:nvPr/>
        </p:nvSpPr>
        <p:spPr>
          <a:xfrm>
            <a:off x="7582739" y="215508"/>
            <a:ext cx="432986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S’engager </a:t>
            </a:r>
            <a:r>
              <a:rPr lang="fr-FR" sz="1200" b="1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dans de </a:t>
            </a: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nouveaux modèles d’aménagement</a:t>
            </a:r>
            <a:endParaRPr sz="1200" b="0" i="0" u="none" strike="noStrike" cap="none" dirty="0">
              <a:solidFill>
                <a:srgbClr val="00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  <a:sym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F71E368-D6D2-5394-35FB-0FFCE9100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079" y="1758272"/>
            <a:ext cx="3619157" cy="248747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9B70F27-0E02-BF05-5AC3-E41857C5A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4810"/>
            <a:ext cx="2129945" cy="23469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90B1BA6-67A2-6B53-F646-2BD9577BD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3758" y="4404644"/>
            <a:ext cx="1346418" cy="140762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1C1C301-1EBF-AF51-85A1-96871CBBEF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8951" y="1758272"/>
            <a:ext cx="4272562" cy="22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9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96;p3">
            <a:extLst>
              <a:ext uri="{FF2B5EF4-FFF2-40B4-BE49-F238E27FC236}">
                <a16:creationId xmlns:a16="http://schemas.microsoft.com/office/drawing/2014/main" xmlns="" id="{76F45F99-0390-7917-38CE-971D81B9C023}"/>
              </a:ext>
            </a:extLst>
          </p:cNvPr>
          <p:cNvSpPr txBox="1"/>
          <p:nvPr/>
        </p:nvSpPr>
        <p:spPr>
          <a:xfrm>
            <a:off x="7582739" y="215508"/>
            <a:ext cx="432986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S’engager </a:t>
            </a:r>
            <a:r>
              <a:rPr lang="fr-FR" sz="1200" b="1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dans de </a:t>
            </a: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nouveaux modèles d’aménagement</a:t>
            </a:r>
            <a:endParaRPr sz="1200" b="0" i="0" u="none" strike="noStrike" cap="none" dirty="0">
              <a:solidFill>
                <a:srgbClr val="00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  <a:sym typeface="Arial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94D26D19-8E9B-AA80-1318-06B0B198D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933" y="2224799"/>
            <a:ext cx="4075220" cy="277019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B2AB509-EE02-4C82-11E2-0547046A2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17" y="502617"/>
            <a:ext cx="2618072" cy="26632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2C75DC7-5DAF-6BD8-6694-E0DDAD1B5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9197" y="2313208"/>
            <a:ext cx="4248436" cy="268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1299906B-538C-0532-A222-0271E2C9F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10" y="2153993"/>
            <a:ext cx="5725759" cy="454398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B2AB509-EE02-4C82-11E2-0547046A23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825" y="3044340"/>
            <a:ext cx="2716373" cy="27632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6143376-A601-9F0C-E126-39E6C18DB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77" y="2928565"/>
            <a:ext cx="2644303" cy="29136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375F932-D38D-FC6A-55AD-0AF356B99A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3533" y="3627817"/>
            <a:ext cx="2369206" cy="2293993"/>
          </a:xfrm>
          <a:prstGeom prst="rect">
            <a:avLst/>
          </a:prstGeom>
        </p:spPr>
      </p:pic>
      <p:sp>
        <p:nvSpPr>
          <p:cNvPr id="15" name="Google Shape;96;p3">
            <a:extLst>
              <a:ext uri="{FF2B5EF4-FFF2-40B4-BE49-F238E27FC236}">
                <a16:creationId xmlns:a16="http://schemas.microsoft.com/office/drawing/2014/main" xmlns="" id="{76F45F99-0390-7917-38CE-971D81B9C023}"/>
              </a:ext>
            </a:extLst>
          </p:cNvPr>
          <p:cNvSpPr txBox="1"/>
          <p:nvPr/>
        </p:nvSpPr>
        <p:spPr>
          <a:xfrm>
            <a:off x="7582739" y="215508"/>
            <a:ext cx="432986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S’engager </a:t>
            </a:r>
            <a:r>
              <a:rPr lang="fr-FR" sz="1200" b="1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dans de </a:t>
            </a: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nouveaux modèles d’aménagement</a:t>
            </a:r>
            <a:endParaRPr sz="1200" b="0" i="0" u="none" strike="noStrike" cap="none" dirty="0">
              <a:solidFill>
                <a:srgbClr val="00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  <a:sym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4194632-743A-A244-2A5F-50F3BB33919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1689"/>
          <a:stretch/>
        </p:blipFill>
        <p:spPr>
          <a:xfrm>
            <a:off x="6828610" y="1521139"/>
            <a:ext cx="1732618" cy="16198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A7DB742-7C86-28E3-80C3-463425A517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3825" y="1182316"/>
            <a:ext cx="1325723" cy="1619840"/>
          </a:xfrm>
          <a:prstGeom prst="rect">
            <a:avLst/>
          </a:prstGeom>
        </p:spPr>
      </p:pic>
      <p:sp>
        <p:nvSpPr>
          <p:cNvPr id="16" name="Google Shape;116;gf3ada4133f_6_17">
            <a:extLst>
              <a:ext uri="{FF2B5EF4-FFF2-40B4-BE49-F238E27FC236}">
                <a16:creationId xmlns:a16="http://schemas.microsoft.com/office/drawing/2014/main" xmlns="" id="{6175F0A4-6A31-8B48-6A1F-07025FFBB159}"/>
              </a:ext>
            </a:extLst>
          </p:cNvPr>
          <p:cNvSpPr txBox="1"/>
          <p:nvPr/>
        </p:nvSpPr>
        <p:spPr>
          <a:xfrm>
            <a:off x="565519" y="1097188"/>
            <a:ext cx="10567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lang="fr-FR" sz="3600" b="1" dirty="0">
                <a:solidFill>
                  <a:srgbClr val="F8A604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Agir pour ne pas subir !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8A60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  <a:sym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412381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754980" y="2547000"/>
            <a:ext cx="7659555" cy="882000"/>
          </a:xfrm>
          <a:prstGeom prst="rect">
            <a:avLst/>
          </a:prstGeom>
          <a:noFill/>
          <a:ln>
            <a:noFill/>
          </a:ln>
          <a:effectLst>
            <a:outerShdw blurRad="508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566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4400" dirty="0">
                <a:latin typeface="Noto Sans Symbols" pitchFamily="2" charset="0"/>
                <a:ea typeface="Noto Sans Symbols" pitchFamily="2" charset="0"/>
                <a:cs typeface="Noto Sans Symbols"/>
                <a:sym typeface="Noto Sans Symbols"/>
              </a:rPr>
              <a:t>Echanges</a:t>
            </a:r>
            <a:endParaRPr sz="4400" dirty="0">
              <a:latin typeface="Noto Sans Symbols" pitchFamily="2" charset="0"/>
              <a:ea typeface="Noto Sans Symbols" pitchFamily="2" charset="0"/>
              <a:cs typeface="Noto Sans Symbols"/>
              <a:sym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20485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xmlns="" id="{BF64181B-7236-60C1-8CE8-E14B74A07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Lois  2 ambitions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E445F4FC-3464-8E23-E326-0224CDBC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080" y="2645729"/>
            <a:ext cx="11399091" cy="3036614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2 lois avec 2 ambitions très fortes pour les élus du bloc local : </a:t>
            </a:r>
          </a:p>
          <a:p>
            <a:endParaRPr lang="fr-FR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fr-FR" dirty="0"/>
              <a:t>Renforcer la place du projet politique : moderniser les SCoT pour affirmer la stratégie territoriale intégratrice des objectifs nationaux et régionaux</a:t>
            </a:r>
          </a:p>
          <a:p>
            <a:pPr marL="228600" indent="0"/>
            <a:endParaRPr lang="fr-FR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fr-FR" dirty="0"/>
              <a:t>Changer la trajectoire des territoires 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6BA6BBC0-F885-A5AE-CBE9-419EA6F5726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6080" y="918750"/>
            <a:ext cx="11087337" cy="1321185"/>
          </a:xfrm>
        </p:spPr>
        <p:txBody>
          <a:bodyPr/>
          <a:lstStyle/>
          <a:p>
            <a:r>
              <a:rPr lang="fr-FR" dirty="0"/>
              <a:t>Lois ELAN et Climat - résilience</a:t>
            </a:r>
          </a:p>
        </p:txBody>
      </p:sp>
    </p:spTree>
    <p:extLst>
      <p:ext uri="{BB962C8B-B14F-4D97-AF65-F5344CB8AC3E}">
        <p14:creationId xmlns:p14="http://schemas.microsoft.com/office/powerpoint/2010/main" val="22445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6836330-14E1-BC2D-A1BC-D9F525AF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apports de la loi ELAN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0DA7FD8-7BA5-CB93-606F-14044AD38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144" y="1580385"/>
            <a:ext cx="11810999" cy="4160501"/>
          </a:xfrm>
        </p:spPr>
        <p:txBody>
          <a:bodyPr>
            <a:noAutofit/>
          </a:bodyPr>
          <a:lstStyle/>
          <a:p>
            <a:pPr marL="685800" indent="-457200">
              <a:buFontTx/>
              <a:buChar char="-"/>
            </a:pPr>
            <a:r>
              <a:rPr lang="fr-FR" sz="2000" b="1" dirty="0"/>
              <a:t>Projet d’aménagement stratégique</a:t>
            </a:r>
          </a:p>
          <a:p>
            <a:pPr marL="228600" indent="0"/>
            <a:endParaRPr lang="fr-FR" sz="2000" b="1" dirty="0"/>
          </a:p>
          <a:p>
            <a:pPr marL="685800" indent="-457200">
              <a:buFontTx/>
              <a:buChar char="-"/>
            </a:pPr>
            <a:r>
              <a:rPr lang="fr-FR" sz="2000" b="1" dirty="0"/>
              <a:t>3 piliers obligatoires </a:t>
            </a:r>
          </a:p>
          <a:p>
            <a:pPr marL="2514600" lvl="4" indent="-457200">
              <a:buFont typeface="Wingdings" panose="05000000000000000000" pitchFamily="2" charset="2"/>
              <a:buChar char="§"/>
            </a:pPr>
            <a:r>
              <a:rPr lang="fr-FR" dirty="0"/>
              <a:t>Economie en transversalité (dont aménagement commercial, agriculture forêt)</a:t>
            </a:r>
          </a:p>
          <a:p>
            <a:pPr marL="2514600" lvl="4" indent="-457200">
              <a:buFont typeface="Wingdings" panose="05000000000000000000" pitchFamily="2" charset="2"/>
              <a:buChar char="§"/>
            </a:pPr>
            <a:r>
              <a:rPr lang="fr-FR" dirty="0"/>
              <a:t>Besoin de la population : Habitat, équipements, services, mobilité</a:t>
            </a:r>
          </a:p>
          <a:p>
            <a:pPr marL="2514600" lvl="4" indent="-457200">
              <a:buFont typeface="Wingdings" panose="05000000000000000000" pitchFamily="2" charset="2"/>
              <a:buChar char="§"/>
            </a:pPr>
            <a:r>
              <a:rPr lang="fr-FR" dirty="0"/>
              <a:t>Transitions : énergétique, 	écologique, changement climatique, biodiversité</a:t>
            </a:r>
          </a:p>
          <a:p>
            <a:pPr marL="2057400" lvl="4" indent="0"/>
            <a:r>
              <a:rPr lang="fr-FR" dirty="0"/>
              <a:t>Gestion économe du foncier et lutte contre l’artificialisation</a:t>
            </a:r>
          </a:p>
          <a:p>
            <a:pPr marL="2057400" lvl="4" indent="0"/>
            <a:endParaRPr lang="fr-FR" dirty="0"/>
          </a:p>
          <a:p>
            <a:pPr marL="685800" indent="-457200">
              <a:buFontTx/>
              <a:buChar char="-"/>
            </a:pPr>
            <a:r>
              <a:rPr lang="fr-FR" sz="2000" b="1" dirty="0"/>
              <a:t>DAAC obligatoire</a:t>
            </a:r>
          </a:p>
          <a:p>
            <a:pPr marL="685800" indent="-457200">
              <a:buFontTx/>
              <a:buChar char="-"/>
            </a:pPr>
            <a:r>
              <a:rPr lang="fr-FR" sz="2000" b="1" dirty="0"/>
              <a:t>SCoT valant PCAET</a:t>
            </a:r>
          </a:p>
          <a:p>
            <a:pPr marL="685800" indent="-457200">
              <a:buFontTx/>
              <a:buChar char="-"/>
            </a:pPr>
            <a:r>
              <a:rPr lang="fr-FR" sz="2000" b="1" dirty="0"/>
              <a:t>Décliner la stratégie et prévoir un plan d’action de mise en </a:t>
            </a:r>
            <a:r>
              <a:rPr lang="fr-FR" sz="2000" b="1" dirty="0" err="1"/>
              <a:t>oeuvre</a:t>
            </a:r>
            <a:endParaRPr lang="fr-FR" sz="2000" b="1" dirty="0"/>
          </a:p>
          <a:p>
            <a:pPr marL="685800" indent="-457200">
              <a:buFontTx/>
              <a:buChar char="-"/>
            </a:pPr>
            <a:r>
              <a:rPr lang="fr-FR" sz="2000" b="1" dirty="0"/>
              <a:t>Intégrateur des objectifs nationaux et régionaux</a:t>
            </a:r>
          </a:p>
          <a:p>
            <a:pPr marL="685800" indent="-457200">
              <a:buFontTx/>
              <a:buChar char="-"/>
            </a:pPr>
            <a:endParaRPr lang="fr-FR" sz="2000" b="1" dirty="0"/>
          </a:p>
          <a:p>
            <a:pPr marL="2057400" lvl="4" indent="0"/>
            <a:r>
              <a:rPr lang="fr-FR" dirty="0"/>
              <a:t>		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E5B092C-BEC9-84F4-76FD-EB2E7E09AF0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8400" y="246257"/>
            <a:ext cx="11087337" cy="1321185"/>
          </a:xfrm>
        </p:spPr>
        <p:txBody>
          <a:bodyPr>
            <a:normAutofit/>
          </a:bodyPr>
          <a:lstStyle/>
          <a:p>
            <a:r>
              <a:rPr lang="fr-FR" sz="3600" dirty="0"/>
              <a:t>Le SCoT modernisé de la loi ELAN</a:t>
            </a:r>
          </a:p>
        </p:txBody>
      </p:sp>
    </p:spTree>
    <p:extLst>
      <p:ext uri="{BB962C8B-B14F-4D97-AF65-F5344CB8AC3E}">
        <p14:creationId xmlns:p14="http://schemas.microsoft.com/office/powerpoint/2010/main" val="2235751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 pour les élus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8400" y="1436085"/>
            <a:ext cx="1165315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Une trajectoire en 3 temps : 3x10 ans, gestion économe du foncier, artificialisation, ZAN</a:t>
            </a:r>
            <a:r>
              <a:rPr lang="fr-FR" sz="2000" dirty="0"/>
              <a:t> (renouvellement urbain / renaturation)</a:t>
            </a:r>
            <a:endParaRPr lang="fr-FR" sz="2000" b="1" dirty="0"/>
          </a:p>
          <a:p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Relever le défi </a:t>
            </a:r>
            <a:r>
              <a:rPr lang="fr-FR" sz="2000" dirty="0"/>
              <a:t>d’une forte ambition : une marche très haute à monter en très peu de temps, avec une logique de résultat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Des négociations à mener entre les SCoT à l’échelle régionale (SRADDET) : </a:t>
            </a:r>
            <a:r>
              <a:rPr lang="fr-FR" sz="2000" b="1" dirty="0"/>
              <a:t>objectif régional et territorialisation, grands projets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La prise en compte des efforts déjà réalisés et les dynamiques des territoires et des besoins à venir</a:t>
            </a:r>
          </a:p>
          <a:p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Renforcer la gouvernance </a:t>
            </a:r>
            <a:r>
              <a:rPr lang="fr-FR" sz="2000" b="1" u="sng" dirty="0"/>
              <a:t>au sein du bloc local</a:t>
            </a:r>
          </a:p>
          <a:p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Mieux articuler la chaine de commandement </a:t>
            </a:r>
            <a:r>
              <a:rPr lang="fr-FR" sz="2000" b="1" dirty="0"/>
              <a:t>stratégie-plans d’action – contractualisation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323D15BB-6D9C-3847-D364-4F910011F9A6}"/>
              </a:ext>
            </a:extLst>
          </p:cNvPr>
          <p:cNvSpPr txBox="1">
            <a:spLocks/>
          </p:cNvSpPr>
          <p:nvPr/>
        </p:nvSpPr>
        <p:spPr>
          <a:xfrm>
            <a:off x="518400" y="632700"/>
            <a:ext cx="11563469" cy="132118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4200" b="1" dirty="0">
                <a:solidFill>
                  <a:srgbClr val="8C7C6C"/>
                </a:solidFill>
              </a:rPr>
              <a:t>Le changement de trajectoire des territoires </a:t>
            </a:r>
          </a:p>
        </p:txBody>
      </p:sp>
    </p:spTree>
    <p:extLst>
      <p:ext uri="{BB962C8B-B14F-4D97-AF65-F5344CB8AC3E}">
        <p14:creationId xmlns:p14="http://schemas.microsoft.com/office/powerpoint/2010/main" val="70827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74CF75-5BBF-7DFE-78FE-8181829D936D}"/>
              </a:ext>
            </a:extLst>
          </p:cNvPr>
          <p:cNvSpPr/>
          <p:nvPr/>
        </p:nvSpPr>
        <p:spPr>
          <a:xfrm>
            <a:off x="894577" y="1273709"/>
            <a:ext cx="1040284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Choisir pour ne pas subir </a:t>
            </a: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: la responsabilité politique des élus du bloc local ;</a:t>
            </a:r>
          </a:p>
          <a:p>
            <a:pPr marL="457200" lvl="1"/>
            <a:endParaRPr lang="fr-FR" sz="1000" dirty="0"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Faire face à la révolution d’aménagement du territoire et aux enjeux de la loi Climat résilience 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1000" dirty="0"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Deux horizons connus </a:t>
            </a: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: ZAN et ZEN d’ici 2050.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38872AC8-E423-3B5D-CC16-E8372323C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65" y="3257144"/>
            <a:ext cx="3131348" cy="28951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63AB47D4-904B-0A9F-55AF-7E985BBA7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904" y="3257144"/>
            <a:ext cx="3592093" cy="261769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40D3277D-1FCD-C597-F5D6-983733377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4377" y="3324281"/>
            <a:ext cx="3592092" cy="2483421"/>
          </a:xfrm>
          <a:prstGeom prst="rect">
            <a:avLst/>
          </a:prstGeom>
        </p:spPr>
      </p:pic>
      <p:sp>
        <p:nvSpPr>
          <p:cNvPr id="19" name="Google Shape;96;p3">
            <a:extLst>
              <a:ext uri="{FF2B5EF4-FFF2-40B4-BE49-F238E27FC236}">
                <a16:creationId xmlns:a16="http://schemas.microsoft.com/office/drawing/2014/main" xmlns="" id="{994E2BFA-6E33-B26E-A1F2-83C5E78E43C6}"/>
              </a:ext>
            </a:extLst>
          </p:cNvPr>
          <p:cNvSpPr txBox="1"/>
          <p:nvPr/>
        </p:nvSpPr>
        <p:spPr>
          <a:xfrm>
            <a:off x="7582739" y="215508"/>
            <a:ext cx="432986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S’engager </a:t>
            </a:r>
            <a:r>
              <a:rPr lang="fr-FR" sz="1200" b="1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dans de </a:t>
            </a: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nouveaux modèles d’aménagement</a:t>
            </a:r>
            <a:endParaRPr sz="1200" b="0" i="0" u="none" strike="noStrike" cap="none" dirty="0">
              <a:solidFill>
                <a:srgbClr val="00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5FC011-F684-AFEC-024A-60D944930411}"/>
              </a:ext>
            </a:extLst>
          </p:cNvPr>
          <p:cNvSpPr/>
          <p:nvPr/>
        </p:nvSpPr>
        <p:spPr>
          <a:xfrm>
            <a:off x="326234" y="1084315"/>
            <a:ext cx="11539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Identifier les leviers d’action </a:t>
            </a: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des élus et </a:t>
            </a: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le chemin </a:t>
            </a: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qu’ils souhaitent emprunter 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1000" dirty="0"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Repenser le </a:t>
            </a: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projet de territoire </a:t>
            </a: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et</a:t>
            </a: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 s’assurer qu’il permet le changement de trajectoire du territoire, le décliner 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FR" sz="1000" b="1" dirty="0"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Agir dès maintenant et engager la réflexion de long terme.</a:t>
            </a:r>
          </a:p>
          <a:p>
            <a:pPr lvl="1"/>
            <a:endParaRPr lang="fr-FR" sz="2000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3F56C48-895A-5A6F-D186-DB715A18D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633" y="2889360"/>
            <a:ext cx="4464734" cy="3099440"/>
          </a:xfrm>
          <a:prstGeom prst="rect">
            <a:avLst/>
          </a:prstGeom>
        </p:spPr>
      </p:pic>
      <p:sp>
        <p:nvSpPr>
          <p:cNvPr id="7" name="Google Shape;96;p3">
            <a:extLst>
              <a:ext uri="{FF2B5EF4-FFF2-40B4-BE49-F238E27FC236}">
                <a16:creationId xmlns:a16="http://schemas.microsoft.com/office/drawing/2014/main" xmlns="" id="{E58A7040-E0B4-42BD-AC9E-09B8C844BD48}"/>
              </a:ext>
            </a:extLst>
          </p:cNvPr>
          <p:cNvSpPr txBox="1"/>
          <p:nvPr/>
        </p:nvSpPr>
        <p:spPr>
          <a:xfrm>
            <a:off x="7582739" y="215508"/>
            <a:ext cx="432986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S’engager </a:t>
            </a:r>
            <a:r>
              <a:rPr lang="fr-FR" sz="1200" b="1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dans de </a:t>
            </a: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nouveaux modèles d’aménagement</a:t>
            </a:r>
            <a:endParaRPr sz="1200" b="0" i="0" u="none" strike="noStrike" cap="none" dirty="0">
              <a:solidFill>
                <a:srgbClr val="00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  <a:sym typeface="Arial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AE55453-80DF-9A60-8DDE-8E9306A03F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236"/>
          <a:stretch/>
        </p:blipFill>
        <p:spPr>
          <a:xfrm>
            <a:off x="9494072" y="4064000"/>
            <a:ext cx="2044805" cy="13551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F140DE2-4FD1-52D1-A4E6-27AF62CCF2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9655"/>
          <a:stretch/>
        </p:blipFill>
        <p:spPr>
          <a:xfrm>
            <a:off x="9531728" y="2421737"/>
            <a:ext cx="2044805" cy="3278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9CC8812-F390-22A3-CC3E-0AE7B849F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1728" y="2749550"/>
            <a:ext cx="1969491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8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8C2807-9C93-9D82-366C-61294F3293CB}"/>
              </a:ext>
            </a:extLst>
          </p:cNvPr>
          <p:cNvSpPr/>
          <p:nvPr/>
        </p:nvSpPr>
        <p:spPr>
          <a:xfrm>
            <a:off x="327811" y="1268321"/>
            <a:ext cx="83843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Transformer la contrainte législative en </a:t>
            </a: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opportunité politique de ré-enchanter l’exercice d’aménagement du territoire 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1000" dirty="0"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Les défis </a:t>
            </a: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sont tels, pour revoir nos modèles d’aménagement, </a:t>
            </a: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s’appuyer sur les compétences de chacun 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1000" b="1" dirty="0"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Travailler 5 axes 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fr-FR" sz="1000" b="1" dirty="0">
              <a:latin typeface="Noto Sans" panose="020B0502040504020204" pitchFamily="34" charset="0"/>
              <a:ea typeface="Noto Sans" panose="020B0502040504020204" pitchFamily="34" charset="0"/>
            </a:endParaRP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Revoir</a:t>
            </a: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 la manière dont on identifie </a:t>
            </a: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les besoins ;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Elargir </a:t>
            </a: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les valeurs </a:t>
            </a: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du territoire ;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Faire des </a:t>
            </a: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espaces non bâtis l’épicentre des transitions ;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Formuler une </a:t>
            </a: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nouvelle équation pour la densité ;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fr-FR" sz="2000" dirty="0">
                <a:latin typeface="Noto Sans" panose="020B0502040504020204" pitchFamily="34" charset="0"/>
                <a:ea typeface="Noto Sans" panose="020B0502040504020204" pitchFamily="34" charset="0"/>
              </a:rPr>
              <a:t>La </a:t>
            </a:r>
            <a:r>
              <a:rPr lang="fr-FR" sz="2000" b="1" dirty="0">
                <a:latin typeface="Noto Sans" panose="020B0502040504020204" pitchFamily="34" charset="0"/>
                <a:ea typeface="Noto Sans" panose="020B0502040504020204" pitchFamily="34" charset="0"/>
              </a:rPr>
              <a:t>qualité des aménagements et du dialogue. </a:t>
            </a:r>
            <a:endParaRPr lang="fr-FR" sz="2000" dirty="0">
              <a:latin typeface="Noto Sans" panose="020B0502040504020204" pitchFamily="34" charset="0"/>
              <a:ea typeface="Noto Sans" panose="020B0502040504020204" pitchFamily="34" charset="0"/>
            </a:endParaRPr>
          </a:p>
        </p:txBody>
      </p:sp>
      <p:sp>
        <p:nvSpPr>
          <p:cNvPr id="7" name="Google Shape;96;p3">
            <a:extLst>
              <a:ext uri="{FF2B5EF4-FFF2-40B4-BE49-F238E27FC236}">
                <a16:creationId xmlns:a16="http://schemas.microsoft.com/office/drawing/2014/main" xmlns="" id="{82A2C6BE-0843-2E53-CF3F-F1768792841E}"/>
              </a:ext>
            </a:extLst>
          </p:cNvPr>
          <p:cNvSpPr txBox="1"/>
          <p:nvPr/>
        </p:nvSpPr>
        <p:spPr>
          <a:xfrm>
            <a:off x="7582739" y="215508"/>
            <a:ext cx="432986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S’engager </a:t>
            </a:r>
            <a:r>
              <a:rPr lang="fr-FR" sz="1200" b="1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dans de </a:t>
            </a: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nouveaux modèles d’aménagement</a:t>
            </a:r>
            <a:endParaRPr sz="1200" b="0" i="0" u="none" strike="noStrike" cap="none" dirty="0">
              <a:solidFill>
                <a:srgbClr val="00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95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71FC733-6B97-F2E3-3D20-CA94F586D1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38"/>
          <a:stretch/>
        </p:blipFill>
        <p:spPr>
          <a:xfrm>
            <a:off x="862115" y="2503981"/>
            <a:ext cx="4370992" cy="381920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74579B8-A7F6-F16B-0BB1-640A45890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698" y="911164"/>
            <a:ext cx="4123980" cy="22659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F82DF8C-6C0C-4190-75CD-9B52065B79F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689"/>
          <a:stretch/>
        </p:blipFill>
        <p:spPr>
          <a:xfrm>
            <a:off x="0" y="584810"/>
            <a:ext cx="2052789" cy="19191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345445-FD5C-2B87-8B4B-65E809C7B202}"/>
              </a:ext>
            </a:extLst>
          </p:cNvPr>
          <p:cNvSpPr/>
          <p:nvPr/>
        </p:nvSpPr>
        <p:spPr>
          <a:xfrm>
            <a:off x="1896408" y="5423373"/>
            <a:ext cx="104775" cy="1824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418651-F6A9-FB94-5A4B-6B9108C450BC}"/>
              </a:ext>
            </a:extLst>
          </p:cNvPr>
          <p:cNvSpPr/>
          <p:nvPr/>
        </p:nvSpPr>
        <p:spPr>
          <a:xfrm>
            <a:off x="10321268" y="3085870"/>
            <a:ext cx="297020" cy="1824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9C1648-C398-CF5B-57EA-525FF355DC7C}"/>
              </a:ext>
            </a:extLst>
          </p:cNvPr>
          <p:cNvSpPr/>
          <p:nvPr/>
        </p:nvSpPr>
        <p:spPr>
          <a:xfrm>
            <a:off x="2659743" y="5465224"/>
            <a:ext cx="126094" cy="1824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Google Shape;96;p3">
            <a:extLst>
              <a:ext uri="{FF2B5EF4-FFF2-40B4-BE49-F238E27FC236}">
                <a16:creationId xmlns:a16="http://schemas.microsoft.com/office/drawing/2014/main" xmlns="" id="{76F45F99-0390-7917-38CE-971D81B9C023}"/>
              </a:ext>
            </a:extLst>
          </p:cNvPr>
          <p:cNvSpPr txBox="1"/>
          <p:nvPr/>
        </p:nvSpPr>
        <p:spPr>
          <a:xfrm>
            <a:off x="7582739" y="215508"/>
            <a:ext cx="432986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S’engager </a:t>
            </a:r>
            <a:r>
              <a:rPr lang="fr-FR" sz="1200" b="1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dans de </a:t>
            </a: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nouveaux modèles d’aménagement</a:t>
            </a:r>
            <a:endParaRPr sz="1200" b="0" i="0" u="none" strike="noStrike" cap="none" dirty="0">
              <a:solidFill>
                <a:srgbClr val="00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  <a:sym typeface="Arial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51A8619-E892-BC08-CE6D-67DEFFF3F8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704" y="3429000"/>
            <a:ext cx="4252392" cy="228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7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345445-FD5C-2B87-8B4B-65E809C7B202}"/>
              </a:ext>
            </a:extLst>
          </p:cNvPr>
          <p:cNvSpPr/>
          <p:nvPr/>
        </p:nvSpPr>
        <p:spPr>
          <a:xfrm>
            <a:off x="1896408" y="5423373"/>
            <a:ext cx="104775" cy="1824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09C1648-C398-CF5B-57EA-525FF355DC7C}"/>
              </a:ext>
            </a:extLst>
          </p:cNvPr>
          <p:cNvSpPr/>
          <p:nvPr/>
        </p:nvSpPr>
        <p:spPr>
          <a:xfrm>
            <a:off x="2659743" y="5465224"/>
            <a:ext cx="126094" cy="1824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Google Shape;96;p3">
            <a:extLst>
              <a:ext uri="{FF2B5EF4-FFF2-40B4-BE49-F238E27FC236}">
                <a16:creationId xmlns:a16="http://schemas.microsoft.com/office/drawing/2014/main" xmlns="" id="{76F45F99-0390-7917-38CE-971D81B9C023}"/>
              </a:ext>
            </a:extLst>
          </p:cNvPr>
          <p:cNvSpPr txBox="1"/>
          <p:nvPr/>
        </p:nvSpPr>
        <p:spPr>
          <a:xfrm>
            <a:off x="7582739" y="215508"/>
            <a:ext cx="4329861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S’engager </a:t>
            </a:r>
            <a:r>
              <a:rPr lang="fr-FR" sz="1200" b="1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dans de </a:t>
            </a:r>
            <a:r>
              <a:rPr lang="fr-FR" sz="1200" b="1" i="0" u="none" strike="noStrike" cap="none" dirty="0">
                <a:solidFill>
                  <a:schemeClr val="dk1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Noto Sans Symbols"/>
              </a:rPr>
              <a:t>nouveaux modèles d’aménagement</a:t>
            </a:r>
            <a:endParaRPr sz="1200" b="0" i="0" u="none" strike="noStrike" cap="none" dirty="0">
              <a:solidFill>
                <a:srgbClr val="000000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  <a:sym typeface="Arial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757F67D-8A4F-BA48-B7E2-5B68E8B07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95" y="584810"/>
            <a:ext cx="1426487" cy="17429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420E0FF3-044E-0E94-C139-2AC1F5BA0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0144" y="1495332"/>
            <a:ext cx="5581296" cy="351718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12459A1B-5068-BB9F-9660-CFB18FA90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2938" y="2160362"/>
            <a:ext cx="3300688" cy="218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6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édéSCoT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Grand écran</PresentationFormat>
  <Paragraphs>69</Paragraphs>
  <Slides>14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Noto Sans</vt:lpstr>
      <vt:lpstr>Arial</vt:lpstr>
      <vt:lpstr>Arial Narrow</vt:lpstr>
      <vt:lpstr>Wingdings</vt:lpstr>
      <vt:lpstr>Calibri</vt:lpstr>
      <vt:lpstr>Noto Sans Symbols</vt:lpstr>
      <vt:lpstr>FédéSCoT</vt:lpstr>
      <vt:lpstr>S’engager dans de nouveaux modèles d’aménagement</vt:lpstr>
      <vt:lpstr>2 Lois  2 ambitions </vt:lpstr>
      <vt:lpstr>Les apports de la loi ELAN</vt:lpstr>
      <vt:lpstr>Les enjeux pour les élus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Echanges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 de nouveaux modèles d’aménagement</dc:title>
  <dc:creator>Cécile GONDARD</dc:creator>
  <cp:lastModifiedBy>Corinne Portal</cp:lastModifiedBy>
  <cp:revision>17</cp:revision>
  <dcterms:created xsi:type="dcterms:W3CDTF">2022-01-24T15:10:06Z</dcterms:created>
  <dcterms:modified xsi:type="dcterms:W3CDTF">2023-02-03T08:48:19Z</dcterms:modified>
</cp:coreProperties>
</file>